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dirty="0"/>
              <a:t>Cambridge Medical Associates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December 2</a:t>
            </a:r>
          </a:p>
          <a:p>
            <a:r>
              <a:rPr lang="en-US" altLang="en-US" dirty="0"/>
              <a:t>Community Learning Session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D107-CFD6-4506-ACEE-BC41CB81913D}" type="slidenum">
              <a:rPr lang="en-US" altLang="en-US" smtClean="0">
                <a:solidFill>
                  <a:schemeClr val="bg1"/>
                </a:solidFill>
              </a:rPr>
              <a:pPr/>
              <a:t>1</a:t>
            </a:fld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219200"/>
          </a:xfrm>
        </p:spPr>
        <p:txBody>
          <a:bodyPr/>
          <a:lstStyle/>
          <a:p>
            <a:pPr algn="l"/>
            <a:r>
              <a:rPr lang="en-US" altLang="en-US" sz="3600" dirty="0"/>
              <a:t>What did we work on? </a:t>
            </a:r>
            <a:br>
              <a:rPr lang="en-US" altLang="en-US" sz="3600" dirty="0"/>
            </a:br>
            <a:r>
              <a:rPr lang="en-US" altLang="en-US" sz="3600" dirty="0"/>
              <a:t>What were we trying to “fix”?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SzTx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Diabetic Eye Exam rate from baseline of 37% to 50% by 12/31/2016.</a:t>
            </a:r>
          </a:p>
          <a:p>
            <a:pPr>
              <a:buSzTx/>
              <a:buFont typeface="Wingdings" pitchFamily="2" charset="2"/>
              <a:buChar char="§"/>
            </a:pP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1530" y="2838261"/>
            <a:ext cx="5122670" cy="270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7534" y="5562814"/>
            <a:ext cx="5715000" cy="861774"/>
          </a:xfrm>
          <a:prstGeom prst="rect">
            <a:avLst/>
          </a:prstGeom>
          <a:noFill/>
        </p:spPr>
        <p:txBody>
          <a:bodyPr wrap="square" numCol="2" spcCol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Lucy </a:t>
            </a:r>
            <a:r>
              <a:rPr lang="en-US" sz="1000" b="1" dirty="0" err="1">
                <a:latin typeface="+mn-lt"/>
              </a:rPr>
              <a:t>Moushigian</a:t>
            </a:r>
            <a:r>
              <a:rPr lang="en-US" sz="1000" b="1" dirty="0">
                <a:latin typeface="+mn-lt"/>
              </a:rPr>
              <a:t>: </a:t>
            </a:r>
            <a:r>
              <a:rPr lang="en-US" sz="1000" dirty="0">
                <a:latin typeface="+mn-lt"/>
              </a:rPr>
              <a:t>Revenue Cycle Specialist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Dr. Marybeth </a:t>
            </a:r>
            <a:r>
              <a:rPr lang="en-US" sz="1000" b="1" dirty="0" err="1">
                <a:latin typeface="+mn-lt"/>
              </a:rPr>
              <a:t>Ferrante</a:t>
            </a:r>
            <a:r>
              <a:rPr lang="en-US" sz="1000" b="1" dirty="0">
                <a:latin typeface="+mn-lt"/>
              </a:rPr>
              <a:t>: </a:t>
            </a:r>
            <a:r>
              <a:rPr lang="en-US" sz="1000" dirty="0">
                <a:latin typeface="+mn-lt"/>
              </a:rPr>
              <a:t>Physician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Christina Rebelo:</a:t>
            </a:r>
            <a:r>
              <a:rPr lang="en-US" sz="1000" dirty="0">
                <a:latin typeface="+mn-lt"/>
              </a:rPr>
              <a:t> Referral Coordinator/Medical Secretary</a:t>
            </a:r>
          </a:p>
          <a:p>
            <a:endParaRPr lang="en-US" sz="1000" b="1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Ricara Barnes:</a:t>
            </a:r>
            <a:r>
              <a:rPr lang="en-US" sz="1000" dirty="0">
                <a:latin typeface="+mn-lt"/>
              </a:rPr>
              <a:t> Medical Assistant,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Lindsey Moscato:</a:t>
            </a:r>
            <a:r>
              <a:rPr lang="en-US" sz="1000" dirty="0">
                <a:latin typeface="+mn-lt"/>
              </a:rPr>
              <a:t> Practice Manager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Alexandra Chabrerie, MD:</a:t>
            </a:r>
            <a:r>
              <a:rPr lang="en-US" sz="1000" dirty="0">
                <a:latin typeface="+mn-lt"/>
              </a:rPr>
              <a:t> Physician Champion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+mn-lt"/>
              </a:rPr>
              <a:t>Andrea </a:t>
            </a:r>
            <a:r>
              <a:rPr lang="en-US" sz="1000" b="1" dirty="0" err="1">
                <a:latin typeface="+mn-lt"/>
              </a:rPr>
              <a:t>Carreiro</a:t>
            </a:r>
            <a:r>
              <a:rPr lang="en-US" sz="1000" b="1" dirty="0">
                <a:latin typeface="+mn-lt"/>
              </a:rPr>
              <a:t>:</a:t>
            </a:r>
            <a:r>
              <a:rPr lang="en-US" sz="1000" dirty="0">
                <a:latin typeface="+mn-lt"/>
              </a:rPr>
              <a:t> Medical Assistant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What did we measure?  </a:t>
            </a:r>
            <a:br>
              <a:rPr lang="en-US" sz="3600" dirty="0"/>
            </a:br>
            <a:r>
              <a:rPr lang="en-US" sz="3600" dirty="0"/>
              <a:t>How could we tell if a change worked?</a:t>
            </a:r>
            <a:r>
              <a:rPr lang="en-US" sz="4000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measured completed eye exams for all our diabetic patients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tell the change worked:</a:t>
            </a:r>
          </a:p>
          <a:p>
            <a:r>
              <a:rPr lang="en-US" dirty="0"/>
              <a:t>Improve completion from 37% to 50%</a:t>
            </a:r>
          </a:p>
          <a:p>
            <a:r>
              <a:rPr lang="en-US" dirty="0"/>
              <a:t>Completed reports and successive Run Charts to monitor monthly completion rates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75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Example of changes that we tested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114800"/>
          </a:xfrm>
        </p:spPr>
        <p:txBody>
          <a:bodyPr/>
          <a:lstStyle/>
          <a:p>
            <a:r>
              <a:rPr lang="en-US" sz="2800" dirty="0"/>
              <a:t>Realized process was not streamlined and completion rates were much lower than we thought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Tested ways to improve tracking, outreach, and a office-based systematic approach to yearly eye exam completion for all diabetic patients within CMA</a:t>
            </a:r>
          </a:p>
          <a:p>
            <a:pPr lvl="2"/>
            <a:r>
              <a:rPr lang="en-US" dirty="0"/>
              <a:t>Letters to patients</a:t>
            </a:r>
          </a:p>
          <a:p>
            <a:pPr lvl="2"/>
            <a:r>
              <a:rPr lang="en-US" dirty="0"/>
              <a:t>Phone calls</a:t>
            </a:r>
          </a:p>
          <a:p>
            <a:pPr lvl="2"/>
            <a:r>
              <a:rPr lang="en-US" dirty="0"/>
              <a:t>Full list on slide 6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1143000"/>
          </a:xfrm>
        </p:spPr>
        <p:txBody>
          <a:bodyPr/>
          <a:lstStyle/>
          <a:p>
            <a:r>
              <a:rPr lang="en-US" sz="4000" dirty="0"/>
              <a:t>Patient Engagement in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42313"/>
            <a:ext cx="8877300" cy="3867150"/>
          </a:xfrm>
        </p:spPr>
        <p:txBody>
          <a:bodyPr/>
          <a:lstStyle/>
          <a:p>
            <a:r>
              <a:rPr lang="en-US" dirty="0"/>
              <a:t>Asked patients to react to a letter that detailed reasons why early diabetic eye exams (DEE’s) were important</a:t>
            </a:r>
          </a:p>
          <a:p>
            <a:pPr lvl="2"/>
            <a:r>
              <a:rPr lang="en-US" sz="2800" dirty="0"/>
              <a:t>Patient feedback - Less is more </a:t>
            </a:r>
          </a:p>
          <a:p>
            <a:r>
              <a:rPr lang="en-US" dirty="0"/>
              <a:t>Use each visit as an opportunity to review what routine screenings are due, regardless of the cause for the encounter. 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9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Morning Huddle</a:t>
            </a:r>
          </a:p>
          <a:p>
            <a:r>
              <a:rPr lang="en-US" dirty="0"/>
              <a:t>Development of a database for identification of all CMA patients with Diabetes</a:t>
            </a:r>
          </a:p>
          <a:p>
            <a:r>
              <a:rPr lang="en-US" dirty="0"/>
              <a:t>Individualized patient outreach via letter/phone call</a:t>
            </a:r>
          </a:p>
          <a:p>
            <a:r>
              <a:rPr lang="en-US" dirty="0"/>
              <a:t>Intervention at each patient visit</a:t>
            </a:r>
          </a:p>
          <a:p>
            <a:r>
              <a:rPr lang="en-US" dirty="0"/>
              <a:t>Partnership with two ophthalmology offices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54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were our results?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33533"/>
            <a:ext cx="6894576" cy="45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397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not as good as we thought we were!</a:t>
            </a:r>
          </a:p>
          <a:p>
            <a:r>
              <a:rPr lang="en-US" dirty="0"/>
              <a:t>Patients have little knowledge as to why this is so important</a:t>
            </a:r>
          </a:p>
          <a:p>
            <a:r>
              <a:rPr lang="en-US" dirty="0"/>
              <a:t>Starting early in the year is better</a:t>
            </a:r>
          </a:p>
          <a:p>
            <a:pPr lvl="1"/>
            <a:r>
              <a:rPr lang="en-US" dirty="0"/>
              <a:t>Exams are clustered in last quarter</a:t>
            </a:r>
          </a:p>
          <a:p>
            <a:pPr lvl="1"/>
            <a:r>
              <a:rPr lang="en-US" dirty="0"/>
              <a:t>Not on a 365 day cycle</a:t>
            </a:r>
          </a:p>
          <a:p>
            <a:r>
              <a:rPr lang="en-US" dirty="0"/>
              <a:t>Return of exam results needs improvement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92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our AIM statement to 75%</a:t>
            </a:r>
          </a:p>
          <a:p>
            <a:r>
              <a:rPr lang="en-US" dirty="0"/>
              <a:t>Continue to use PDSA</a:t>
            </a:r>
          </a:p>
          <a:p>
            <a:r>
              <a:rPr lang="en-US" dirty="0"/>
              <a:t>Continue to run monthly reports to see when patients are due for eye exams/remind patients that they are due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640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will keep doing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running graphs.</a:t>
            </a:r>
          </a:p>
          <a:p>
            <a:r>
              <a:rPr lang="en-US" dirty="0"/>
              <a:t>Reviewing the data</a:t>
            </a:r>
          </a:p>
          <a:p>
            <a:r>
              <a:rPr lang="en-US" dirty="0"/>
              <a:t>Keep engaging patients regularly 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24600"/>
            <a:ext cx="2590800" cy="463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14288"/>
            <a:ext cx="2511552" cy="7437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70608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256</TotalTime>
  <Words>372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Monotype Sorts</vt:lpstr>
      <vt:lpstr>Times New Roman</vt:lpstr>
      <vt:lpstr>Wingdings</vt:lpstr>
      <vt:lpstr>powerpoint template Mount Auburn Office Practice Improvement Projec</vt:lpstr>
      <vt:lpstr>Cambridge Medical Associates</vt:lpstr>
      <vt:lpstr>What did we work on?  What were we trying to “fix”?</vt:lpstr>
      <vt:lpstr>What did we measure?   How could we tell if a change worked? </vt:lpstr>
      <vt:lpstr>Example of changes that we tested </vt:lpstr>
      <vt:lpstr>Patient Engagement in Improvement</vt:lpstr>
      <vt:lpstr>Process Changes</vt:lpstr>
      <vt:lpstr>What were our results?</vt:lpstr>
      <vt:lpstr>What did we learn?</vt:lpstr>
      <vt:lpstr>What’s next?</vt:lpstr>
      <vt:lpstr>What we will keep doing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Biocchi</dc:creator>
  <cp:lastModifiedBy>Judy Ling</cp:lastModifiedBy>
  <cp:revision>31</cp:revision>
  <dcterms:created xsi:type="dcterms:W3CDTF">2016-02-16T16:48:05Z</dcterms:created>
  <dcterms:modified xsi:type="dcterms:W3CDTF">2016-11-30T12:20:10Z</dcterms:modified>
</cp:coreProperties>
</file>